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68" r:id="rId11"/>
    <p:sldId id="267" r:id="rId12"/>
    <p:sldId id="263" r:id="rId13"/>
    <p:sldId id="274" r:id="rId14"/>
    <p:sldId id="270" r:id="rId15"/>
    <p:sldId id="271" r:id="rId16"/>
    <p:sldId id="259" r:id="rId17"/>
    <p:sldId id="279" r:id="rId18"/>
    <p:sldId id="261" r:id="rId19"/>
    <p:sldId id="258" r:id="rId20"/>
    <p:sldId id="269" r:id="rId21"/>
    <p:sldId id="262" r:id="rId22"/>
    <p:sldId id="264" r:id="rId23"/>
    <p:sldId id="265" r:id="rId24"/>
    <p:sldId id="277" r:id="rId25"/>
    <p:sldId id="278" r:id="rId26"/>
    <p:sldId id="260" r:id="rId27"/>
    <p:sldId id="273" r:id="rId28"/>
    <p:sldId id="276" r:id="rId29"/>
    <p:sldId id="272" r:id="rId30"/>
    <p:sldId id="275" r:id="rId31"/>
    <p:sldId id="280" r:id="rId32"/>
    <p:sldId id="266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56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3241" y="237832"/>
            <a:ext cx="871296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5400" b="1" cap="all" spc="0" dirty="0" smtClean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Соціально-економічний розвиток </a:t>
            </a:r>
            <a:r>
              <a:rPr lang="uk-UA" sz="5400" b="1" cap="all" spc="0" dirty="0" err="1" smtClean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Сергіївської</a:t>
            </a:r>
            <a:r>
              <a:rPr lang="uk-UA" sz="5400" b="1" cap="all" spc="0" dirty="0" smtClean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 громади за перше півріччя 2018 року</a:t>
            </a:r>
            <a:endParaRPr lang="ru-RU" sz="5400" b="1" cap="all" spc="0" dirty="0">
              <a:ln/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6" name="Picture 2" descr="D:\Економіка\Книжка\фото\Новая папка\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4152"/>
            <a:ext cx="3203848" cy="320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34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925"/>
            <a:ext cx="9144000" cy="889503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Проводилися ремонтні роботи доріг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D:\Users\Администратор\Desktop\36573988_1729624193800267_431407038281967206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0" y="1628800"/>
            <a:ext cx="4482692" cy="521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Users\Администратор\Desktop\37000935_1741257849303568_2707722244401922048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8800"/>
            <a:ext cx="4644008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70547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Прийнята Програма «Утримання та розвиток інфраструктури доріг на 2018 рік.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Всього на розвиток доріг в бюджеті було закладено 2,500,000 тис. грн.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і виділено додатково на суму 625,000 тис. грн.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9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Створення дорожньої бригади при КП «</a:t>
            </a:r>
            <a:r>
              <a:rPr lang="uk-UA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Сергіївське</a:t>
            </a:r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Users\Администратор\Desktop\34509863_983928805098350_160174793638595788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1" y="3717031"/>
            <a:ext cx="4795020" cy="316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Users\Администратор\Desktop\34421610_983928711765026_818783189825329561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409" y="1556792"/>
            <a:ext cx="4355976" cy="293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Users\Администратор\Desktop\35895345_1710688852360468_2945848146258821120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409" y="3969060"/>
            <a:ext cx="4351591" cy="288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Users\Администратор\Desktop\38698856_1781270258635660_724261670859309056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8" y="1556792"/>
            <a:ext cx="479502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41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Встановлення нової водонапірної вежі в с. </a:t>
            </a:r>
            <a:r>
              <a:rPr lang="uk-UA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Сергіївка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Users\Администратор\Desktop\29512677_1623502571079097_803665964808756049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481403"/>
            <a:ext cx="4032448" cy="53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Users\Администратор\Desktop\29684108_1623502511079103_860478381906472229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81403"/>
            <a:ext cx="6096000" cy="540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15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Проводилися роботи по заміні водогону в с. </a:t>
            </a:r>
            <a:r>
              <a:rPr lang="uk-UA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Розбишівка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" y="1700808"/>
            <a:ext cx="9134476" cy="51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55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96" y="0"/>
            <a:ext cx="4202832" cy="308235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кошти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обласного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конкурсу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проектів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територіальних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громад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Полтавської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придбано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навісне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обладнання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косарку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кущоріз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подрібнювач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гілок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5362" name="Picture 2" descr="D:\Users\Администратор\Desktop\38904827_1784547284974624_78112706362815283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2669"/>
            <a:ext cx="4932040" cy="368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Users\Администратор\Desktop\38824974_1784546531641366_652136397585724211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4234272" cy="423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:\Users\Администратор\Desktop\38777746_1784545964974756_5384261819349073920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45024"/>
            <a:ext cx="4194620" cy="322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48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20688"/>
            <a:ext cx="4824536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кошти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субвенції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державного бюджету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місцевим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бюджетам на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інфраструктури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об’єднаних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територіальних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громад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придбано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фрезу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дорожню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відвал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снігу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386" name="Picture 2" descr="D:\Users\Администратор\Desktop\38746716_1784559664973386_1443188837718163456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441" y="3851920"/>
            <a:ext cx="2254560" cy="300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Users\Администратор\Desktop\38834159_1784560631639956_5566521174621421568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8008"/>
            <a:ext cx="5004048" cy="449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D:\Users\Администратор\Desktop\38810745_1784561541639865_2703516251648425984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0"/>
            <a:ext cx="4139952" cy="38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D:\Users\Администратор\Desktop\38743214_1784559871640032_3701331343142027264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196" y="3868004"/>
            <a:ext cx="2254560" cy="300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54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Поводження з ТПВ на території громади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9456" y="1340769"/>
            <a:ext cx="4470536" cy="2627982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/>
              <a:t>Встановлено 3 контейнерні майданчика.</a:t>
            </a:r>
          </a:p>
          <a:p>
            <a:r>
              <a:rPr lang="uk-UA" dirty="0" smtClean="0"/>
              <a:t>Забезпечено контейнерами 4 школи громади.</a:t>
            </a:r>
          </a:p>
          <a:p>
            <a:r>
              <a:rPr lang="uk-UA" dirty="0" smtClean="0"/>
              <a:t>Проведена активна інформаційно-роз</a:t>
            </a:r>
            <a:r>
              <a:rPr lang="en-US" dirty="0" smtClean="0"/>
              <a:t>`</a:t>
            </a:r>
            <a:r>
              <a:rPr lang="uk-UA" dirty="0" err="1" smtClean="0"/>
              <a:t>яснювальна</a:t>
            </a:r>
            <a:r>
              <a:rPr lang="uk-UA" dirty="0" smtClean="0"/>
              <a:t> робота серед населення.</a:t>
            </a: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750"/>
            <a:ext cx="4572000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340769"/>
            <a:ext cx="4584154" cy="316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722061"/>
            <a:ext cx="4578078" cy="316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80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0" y="98072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Завдяки відділу лісового господарства при КП «</a:t>
            </a:r>
            <a:r>
              <a:rPr lang="uk-UA" dirty="0" err="1" smtClean="0"/>
              <a:t>Сергіївське</a:t>
            </a:r>
            <a:r>
              <a:rPr lang="uk-UA" dirty="0" smtClean="0"/>
              <a:t>» всі соціальні заклади які опалюються твердим паливом забезпечені дровами на опалювальний сезон 2018-2019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2" y="3524410"/>
            <a:ext cx="4998438" cy="333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524410"/>
            <a:ext cx="4140200" cy="332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127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4674"/>
            <a:ext cx="8229600" cy="850106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Підтримка народжуваності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6713"/>
            <a:ext cx="4402832" cy="25922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Виплата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10 тис. грн. при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народженні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усиновленні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дитини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За 2018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надана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допомога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сім'ям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7" y="836712"/>
            <a:ext cx="4760913" cy="365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3614737"/>
            <a:ext cx="4749800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48" y="3627437"/>
            <a:ext cx="4599347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49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0128" y="1052736"/>
            <a:ext cx="5743872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 15 </a:t>
            </a:r>
            <a:r>
              <a:rPr lang="ru-RU" sz="36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січня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2018 року в </a:t>
            </a:r>
            <a:r>
              <a:rPr lang="ru-RU" sz="36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загальноосвітніх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школах </a:t>
            </a:r>
            <a:r>
              <a:rPr lang="ru-RU" sz="36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Сергіївської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ОТГ </a:t>
            </a:r>
            <a:r>
              <a:rPr lang="ru-RU" sz="36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діє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Програма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sz="36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Шкільне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молоко". </a:t>
            </a:r>
          </a:p>
        </p:txBody>
      </p:sp>
      <p:pic>
        <p:nvPicPr>
          <p:cNvPr id="3074" name="Picture 2" descr="D:\Users\Администратор\Desktop\26993426_1557122661050422_271973946518440045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7" y="3372378"/>
            <a:ext cx="4647495" cy="348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Users\Администратор\Desktop\26731303_1557122777717077_7190296151607359570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72378"/>
            <a:ext cx="4494827" cy="348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Users\Администратор\Desktop\depositphotos_32315357-stock-illustration-vector-clay-jug-and-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3076600" cy="30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00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Аналіз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виконання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бюджету за 6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місяців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2018 року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З </a:t>
            </a:r>
            <a:r>
              <a:rPr lang="ru-RU" dirty="0" err="1"/>
              <a:t>врахуванням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міжбюджетних</a:t>
            </a:r>
            <a:r>
              <a:rPr lang="ru-RU" dirty="0"/>
              <a:t> </a:t>
            </a:r>
            <a:r>
              <a:rPr lang="ru-RU" dirty="0" err="1"/>
              <a:t>трансфертів</a:t>
            </a:r>
            <a:r>
              <a:rPr lang="ru-RU" dirty="0"/>
              <a:t> (</a:t>
            </a:r>
            <a:r>
              <a:rPr lang="ru-RU" dirty="0" err="1"/>
              <a:t>субвенцій</a:t>
            </a:r>
            <a:r>
              <a:rPr lang="ru-RU" dirty="0"/>
              <a:t>, </a:t>
            </a:r>
            <a:r>
              <a:rPr lang="ru-RU" dirty="0" err="1"/>
              <a:t>дотацій</a:t>
            </a:r>
            <a:r>
              <a:rPr lang="ru-RU" dirty="0"/>
              <a:t>) з державного бюджету  до </a:t>
            </a:r>
            <a:r>
              <a:rPr lang="ru-RU" dirty="0" err="1"/>
              <a:t>загального</a:t>
            </a:r>
            <a:r>
              <a:rPr lang="ru-RU" dirty="0"/>
              <a:t> фонду бюджету </a:t>
            </a:r>
            <a:r>
              <a:rPr lang="ru-RU" dirty="0" err="1"/>
              <a:t>виконавчого</a:t>
            </a:r>
            <a:r>
              <a:rPr lang="ru-RU" dirty="0"/>
              <a:t> </a:t>
            </a:r>
            <a:r>
              <a:rPr lang="ru-RU" dirty="0" err="1"/>
              <a:t>комітету</a:t>
            </a:r>
            <a:r>
              <a:rPr lang="ru-RU" dirty="0"/>
              <a:t> </a:t>
            </a:r>
            <a:r>
              <a:rPr lang="ru-RU" dirty="0" err="1"/>
              <a:t>Сергіївської</a:t>
            </a:r>
            <a:r>
              <a:rPr lang="ru-RU" dirty="0"/>
              <a:t> </a:t>
            </a:r>
            <a:r>
              <a:rPr lang="ru-RU" dirty="0" err="1"/>
              <a:t>сільської</a:t>
            </a:r>
            <a:r>
              <a:rPr lang="ru-RU" dirty="0"/>
              <a:t> ради з </a:t>
            </a:r>
            <a:r>
              <a:rPr lang="ru-RU" dirty="0" err="1"/>
              <a:t>січня</a:t>
            </a:r>
            <a:r>
              <a:rPr lang="ru-RU" dirty="0"/>
              <a:t> по </a:t>
            </a:r>
            <a:r>
              <a:rPr lang="ru-RU" dirty="0" err="1"/>
              <a:t>червень</a:t>
            </a:r>
            <a:r>
              <a:rPr lang="ru-RU" dirty="0"/>
              <a:t> 2018 року </a:t>
            </a:r>
            <a:r>
              <a:rPr lang="ru-RU" dirty="0" err="1"/>
              <a:t>надійшло</a:t>
            </a:r>
            <a:r>
              <a:rPr lang="ru-RU" dirty="0"/>
              <a:t> 16 172,17 тис. грн., </a:t>
            </a:r>
            <a:r>
              <a:rPr lang="ru-RU" dirty="0" err="1"/>
              <a:t>що</a:t>
            </a:r>
            <a:r>
              <a:rPr lang="ru-RU" dirty="0"/>
              <a:t> становить 109,24 % до </a:t>
            </a:r>
            <a:r>
              <a:rPr lang="ru-RU" dirty="0" err="1"/>
              <a:t>планових</a:t>
            </a:r>
            <a:r>
              <a:rPr lang="ru-RU" dirty="0"/>
              <a:t> </a:t>
            </a:r>
            <a:r>
              <a:rPr lang="ru-RU" dirty="0" err="1"/>
              <a:t>показників</a:t>
            </a:r>
            <a:r>
              <a:rPr lang="ru-RU" dirty="0"/>
              <a:t> за перше </a:t>
            </a:r>
            <a:r>
              <a:rPr lang="ru-RU" dirty="0" err="1"/>
              <a:t>півріччя</a:t>
            </a:r>
            <a:r>
              <a:rPr lang="ru-RU" dirty="0"/>
              <a:t> 2018 року, а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порівняно</a:t>
            </a:r>
            <a:r>
              <a:rPr lang="ru-RU" dirty="0"/>
              <a:t> з І </a:t>
            </a:r>
            <a:r>
              <a:rPr lang="ru-RU" dirty="0" err="1"/>
              <a:t>півріччям</a:t>
            </a:r>
            <a:r>
              <a:rPr lang="ru-RU" dirty="0"/>
              <a:t> 2017 року на 2628,42 тис. грн. </a:t>
            </a:r>
            <a:r>
              <a:rPr lang="ru-RU" dirty="0" err="1"/>
              <a:t>більше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складає</a:t>
            </a:r>
            <a:r>
              <a:rPr lang="ru-RU" dirty="0"/>
              <a:t> 119,41%.</a:t>
            </a:r>
          </a:p>
          <a:p>
            <a:r>
              <a:rPr lang="ru-RU" dirty="0" err="1"/>
              <a:t>Власні</a:t>
            </a:r>
            <a:r>
              <a:rPr lang="ru-RU" dirty="0"/>
              <a:t> доходи  </a:t>
            </a:r>
            <a:r>
              <a:rPr lang="ru-RU" dirty="0" err="1"/>
              <a:t>становлять</a:t>
            </a:r>
            <a:r>
              <a:rPr lang="ru-RU" dirty="0"/>
              <a:t> 10765,78 тис. грн. </a:t>
            </a:r>
            <a:r>
              <a:rPr lang="ru-RU" dirty="0" err="1"/>
              <a:t>Порівняно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запланованими</a:t>
            </a:r>
            <a:r>
              <a:rPr lang="ru-RU" dirty="0"/>
              <a:t>, </a:t>
            </a:r>
            <a:r>
              <a:rPr lang="ru-RU" dirty="0" err="1"/>
              <a:t>показники</a:t>
            </a:r>
            <a:r>
              <a:rPr lang="ru-RU" dirty="0"/>
              <a:t> </a:t>
            </a:r>
            <a:r>
              <a:rPr lang="ru-RU" dirty="0" err="1"/>
              <a:t>збільшилися</a:t>
            </a:r>
            <a:r>
              <a:rPr lang="ru-RU" dirty="0"/>
              <a:t> на 736,73 тис. грн. ( 107,3%).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0769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Заміна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вікон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6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металопластикові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6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спортзалі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Розбишівської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загальноосвітньої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І-ІІІ </a:t>
            </a:r>
            <a:r>
              <a:rPr lang="ru-RU" sz="36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ступенів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D:\Users\Администратор\Desktop\38085431_1769672096462143_671594385284005888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9144000" cy="510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40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Триває капітальний ремонт дитячого садка в с. Качанове (за рахунок інфраструктурної субвенції)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D:\Users\Администратор\Desktop\38614558_1781281731967846_15697338385720934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35528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Users\Администратор\Desktop\38631109_1781282081967811_146518491142920601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88840"/>
            <a:ext cx="35528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:\Users\Администратор\Desktop\38712092_1781282288634457_3101298878310252544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4191000"/>
            <a:ext cx="35528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D:\Users\Администратор\Desktop\38541396_1781282655301087_2907492447628034048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191000"/>
            <a:ext cx="35528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74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Центру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надання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соціальних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послуг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699" y="1412776"/>
            <a:ext cx="4546848" cy="348498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комунального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закладу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широким </a:t>
            </a: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спектром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надання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соціальних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послуг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працівників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214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послуг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44489"/>
            <a:ext cx="3419872" cy="231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16833"/>
            <a:ext cx="4932040" cy="494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76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1226"/>
            <a:ext cx="9036496" cy="1684784"/>
          </a:xfrm>
        </p:spPr>
        <p:txBody>
          <a:bodyPr/>
          <a:lstStyle/>
          <a:p>
            <a:r>
              <a:rPr lang="uk-UA" dirty="0" smtClean="0"/>
              <a:t>Розроблено інвестиційну карту з пропозиціями вільних земельних ділянок.</a:t>
            </a:r>
          </a:p>
          <a:p>
            <a:r>
              <a:rPr lang="uk-UA" dirty="0" smtClean="0"/>
              <a:t>Розроблено інвестиційний паспорт. </a:t>
            </a:r>
            <a:endParaRPr lang="ru-RU" dirty="0"/>
          </a:p>
        </p:txBody>
      </p:sp>
      <p:pic>
        <p:nvPicPr>
          <p:cNvPr id="9218" name="Picture 2" descr="D:\Users\Администратор\Desktop\ж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" y="1726219"/>
            <a:ext cx="492818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Users\Администратор\Desktop\ш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96606"/>
            <a:ext cx="4788024" cy="326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69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Виготовлено Генеральний план села Качанове і стадії розробки план села </a:t>
            </a:r>
            <a:r>
              <a:rPr lang="uk-UA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Розбишівка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Users\Администратор\Desktop\img_t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4387416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sers\Администратор\Desktop\images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860" y="3691535"/>
            <a:ext cx="4786197" cy="318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50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115" y="119675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Виділено земельну ділянку інвестору для побудування сонячної електростанції в с. </a:t>
            </a:r>
            <a:r>
              <a:rPr lang="uk-UA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ергіївка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Економіка\Книжка\інвестиційні ділянки\25627488_181697459080951_190707027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4572000" cy="373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Users\Администратор\Desktop\41_ma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052" y="3140968"/>
            <a:ext cx="5575548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08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32885"/>
            <a:ext cx="9144000" cy="1143000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 2018 року діє «Фонд підтримки підприємництва».</a:t>
            </a:r>
            <a:br>
              <a:rPr lang="uk-UA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Міні-пекарня перший </a:t>
            </a:r>
            <a:r>
              <a:rPr lang="uk-UA" sz="28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інвест-проект</a:t>
            </a:r>
            <a:r>
              <a:rPr lang="uk-UA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даний час в стадії реалізації завдяки чому буде забезпечено 6 людей роботою.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Users\Администратор\Desktop\28059366_1590604561035565_715544822446744683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8630"/>
            <a:ext cx="3590166" cy="25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Users\Администратор\Desktop\mini-pekarnya-obladnannya-zhytomyr-vidkryttya-navchannya-pekariv-mykhailo-tekhnolog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166" y="2420888"/>
            <a:ext cx="5539981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Users\Администратор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5885"/>
            <a:ext cx="3590166" cy="276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40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Закінчився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капітальний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ремонт 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ФаПУ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с.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Качановому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757"/>
            <a:ext cx="9144000" cy="557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56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Проводився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ремонт в </a:t>
            </a:r>
            <a:r>
              <a:rPr lang="ru-RU" sz="32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приміщенні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32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майбутнього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ЦНАПу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 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32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жителів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громади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буде </a:t>
            </a:r>
            <a:r>
              <a:rPr lang="ru-RU" sz="32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надаватися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120 </a:t>
            </a:r>
            <a:r>
              <a:rPr lang="ru-RU" sz="32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послуг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32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адміністративних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муніципальних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32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комунальних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pic>
        <p:nvPicPr>
          <p:cNvPr id="1026" name="Picture 2" descr="D:\Users\Администратор\Desktop\39102634_203570487177330_4972981192807677952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3515883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Администратор\Desktop\38882279_1770906006290799_8291104408360452096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177106"/>
            <a:ext cx="3563889" cy="267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Users\Администратор\Desktop\39165118_584299285345165_6544441230275641344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41" y="2420888"/>
            <a:ext cx="3415596" cy="256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30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Розроблено науково-технічну документацію по розчистці р. Хорол.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D:\Приймальня\Фото\чищення річки\DSCN17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8790"/>
            <a:ext cx="9144000" cy="531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40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власних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доходів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бюджету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Згідно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Бюджетного Кодексу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доходи місцевого бюджету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складаються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загального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спеціального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фондів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класифікуються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розділами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загального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фонду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відносяться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 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Податкові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надходження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ПДФО                                      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Податок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прибуток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підприємств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Акцизний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податок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   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Місцеві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податки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податок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нерухоме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             			         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майно,земельний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податок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орендна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плата)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Єдиний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                       - Рента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Неподаткові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надходження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Адміністративні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збори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платежі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Орендна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плата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користування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цілісним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майновим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комплексом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державним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майном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Державне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мито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7936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Встановлено 13 камер відеоспостереження завдяки Гадяцькій райдержадміністрації та Гадяцькій районній раді.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D:\Users\Администратор\Desktop\im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44824"/>
            <a:ext cx="9144000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25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 березня </a:t>
            </a:r>
            <a:br>
              <a:rPr lang="uk-UA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Лісапетний</a:t>
            </a:r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батальйон»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Users\Администратор\Desktop\28872497_1668491556576637_53448151687403629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64904"/>
            <a:ext cx="5724128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Users\Администратор\Desktop\28959452_1668491619909964_3940925790128386707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79" y="1628800"/>
            <a:ext cx="4764021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62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1227"/>
            <a:ext cx="9144000" cy="2903718"/>
          </a:xfrm>
        </p:spPr>
        <p:txBody>
          <a:bodyPr/>
          <a:lstStyle/>
          <a:p>
            <a:pPr marL="0" indent="0" algn="ctr">
              <a:buNone/>
            </a:pPr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</a:rPr>
              <a:t>На території громади створено  2 громадських організації які беруть активну участь і житті громади.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</a:rPr>
              <a:t>- Рибалок любителів «Золота рибка»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</a:rPr>
              <a:t>- Молодіжна організація «Нове Покоління»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1266" name="Picture 2" descr="D:\Users\Администратор\Desktop\36228770_1773013999452490_721914600081063936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13" y="3076266"/>
            <a:ext cx="5075159" cy="380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Users\Администратор\Desktop\Без назван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185" y="3076266"/>
            <a:ext cx="4109598" cy="380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64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власних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доходів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бюджету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906888" cy="5108972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Базовим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джерелом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наповнення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загального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фонду бюджету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за І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півріччя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2018 року є :</a:t>
            </a:r>
          </a:p>
          <a:p>
            <a:pPr marL="0" indent="0">
              <a:lnSpc>
                <a:spcPct val="120000"/>
              </a:lnSpc>
              <a:buNone/>
            </a:pP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· 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Земельний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податок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–  3 906 838,78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грн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· ПДФО становить  3 743 728,58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грн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· Рента – 1 644 190,43 грн.</a:t>
            </a:r>
          </a:p>
          <a:p>
            <a:pPr marL="0" indent="0">
              <a:lnSpc>
                <a:spcPct val="120000"/>
              </a:lnSpc>
              <a:buNone/>
            </a:pP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·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Єдиний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податок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– 1 167 825,61 грн.</a:t>
            </a:r>
          </a:p>
          <a:p>
            <a:pPr marL="0" indent="0">
              <a:lnSpc>
                <a:spcPct val="120000"/>
              </a:lnSpc>
              <a:buNone/>
            </a:pP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·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Податок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нерухоме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майно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– 275 636грн.</a:t>
            </a:r>
          </a:p>
          <a:p>
            <a:pPr marL="0" indent="0">
              <a:lnSpc>
                <a:spcPct val="120000"/>
              </a:lnSpc>
              <a:buNone/>
            </a:pP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· Акциз – 8 329 грн.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2276872"/>
            <a:ext cx="4829175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155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Рента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7440752" cy="4962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7445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місцевих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податків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0246"/>
            <a:ext cx="8229600" cy="4385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0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неподаткових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надходжень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188"/>
            <a:ext cx="8229600" cy="422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830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ОТГ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75800"/>
            <a:ext cx="8229600" cy="438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1556792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Times New Roman"/>
                <a:ea typeface="Calibri"/>
                <a:cs typeface="Times New Roman"/>
              </a:rPr>
              <a:t>За структурою складу 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Сергіївської</a:t>
            </a:r>
            <a:r>
              <a:rPr lang="uk-UA" dirty="0">
                <a:latin typeface="Times New Roman"/>
                <a:ea typeface="Calibri"/>
                <a:cs typeface="Times New Roman"/>
              </a:rPr>
              <a:t> об</a:t>
            </a:r>
            <a:r>
              <a:rPr lang="uk-UA" dirty="0">
                <a:ea typeface="Calibri"/>
                <a:cs typeface="Calibri"/>
              </a:rPr>
              <a:t>'</a:t>
            </a:r>
            <a:r>
              <a:rPr lang="uk-UA" dirty="0">
                <a:latin typeface="Times New Roman"/>
                <a:ea typeface="Calibri"/>
                <a:cs typeface="Times New Roman"/>
              </a:rPr>
              <a:t>єднаної територіальної громади  наповнення сільського  бюджету за І півріччя забезпечено  у такому співвідношенні: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4860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ОТГ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Сергіївської</a:t>
            </a:r>
            <a:r>
              <a:rPr lang="ru-RU" dirty="0"/>
              <a:t> </a:t>
            </a:r>
            <a:r>
              <a:rPr lang="ru-RU" dirty="0" err="1"/>
              <a:t>об҆єднаної</a:t>
            </a:r>
            <a:r>
              <a:rPr lang="ru-RU" dirty="0"/>
              <a:t> </a:t>
            </a:r>
            <a:r>
              <a:rPr lang="ru-RU" dirty="0" err="1"/>
              <a:t>територіальної</a:t>
            </a:r>
            <a:r>
              <a:rPr lang="ru-RU" dirty="0"/>
              <a:t> </a:t>
            </a:r>
            <a:r>
              <a:rPr lang="ru-RU" dirty="0" err="1"/>
              <a:t>громади</a:t>
            </a:r>
            <a:r>
              <a:rPr lang="ru-RU" dirty="0"/>
              <a:t> </a:t>
            </a:r>
            <a:r>
              <a:rPr lang="ru-RU" dirty="0" err="1"/>
              <a:t>платниками</a:t>
            </a:r>
            <a:r>
              <a:rPr lang="ru-RU" dirty="0"/>
              <a:t> </a:t>
            </a:r>
            <a:r>
              <a:rPr lang="ru-RU" dirty="0" err="1"/>
              <a:t>податків</a:t>
            </a:r>
            <a:r>
              <a:rPr lang="ru-RU" dirty="0"/>
              <a:t> є </a:t>
            </a:r>
            <a:r>
              <a:rPr lang="ru-RU" dirty="0" err="1"/>
              <a:t>сільськогосподарські</a:t>
            </a:r>
            <a:r>
              <a:rPr lang="ru-RU" dirty="0"/>
              <a:t> </a:t>
            </a:r>
            <a:r>
              <a:rPr lang="ru-RU" dirty="0" err="1"/>
              <a:t>виробники</a:t>
            </a:r>
            <a:r>
              <a:rPr lang="ru-RU" dirty="0"/>
              <a:t>, </a:t>
            </a:r>
            <a:r>
              <a:rPr lang="ru-RU" dirty="0" err="1"/>
              <a:t>фізичні</a:t>
            </a:r>
            <a:r>
              <a:rPr lang="ru-RU" dirty="0"/>
              <a:t> особи, </a:t>
            </a:r>
            <a:r>
              <a:rPr lang="ru-RU" dirty="0" err="1"/>
              <a:t>підприємці</a:t>
            </a:r>
            <a:r>
              <a:rPr lang="ru-RU" dirty="0"/>
              <a:t> </a:t>
            </a:r>
            <a:r>
              <a:rPr lang="ru-RU" dirty="0" err="1"/>
              <a:t>фермерські</a:t>
            </a:r>
            <a:r>
              <a:rPr lang="ru-RU" dirty="0"/>
              <a:t> </a:t>
            </a:r>
            <a:r>
              <a:rPr lang="ru-RU" dirty="0" err="1"/>
              <a:t>господарства</a:t>
            </a:r>
            <a:r>
              <a:rPr lang="ru-RU" dirty="0"/>
              <a:t>, </a:t>
            </a:r>
            <a:r>
              <a:rPr lang="ru-RU" dirty="0" err="1"/>
              <a:t>підприємства</a:t>
            </a:r>
            <a:r>
              <a:rPr lang="ru-RU" dirty="0"/>
              <a:t> </a:t>
            </a:r>
            <a:r>
              <a:rPr lang="ru-RU" dirty="0" err="1"/>
              <a:t>нафтового</a:t>
            </a:r>
            <a:r>
              <a:rPr lang="ru-RU" dirty="0"/>
              <a:t> комплексу.</a:t>
            </a:r>
          </a:p>
          <a:p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платників</a:t>
            </a:r>
            <a:r>
              <a:rPr lang="ru-RU" dirty="0"/>
              <a:t> </a:t>
            </a:r>
            <a:r>
              <a:rPr lang="ru-RU" dirty="0" err="1"/>
              <a:t>податків</a:t>
            </a:r>
            <a:r>
              <a:rPr lang="ru-RU" dirty="0"/>
              <a:t> </a:t>
            </a:r>
            <a:r>
              <a:rPr lang="ru-RU" dirty="0" err="1"/>
              <a:t>сільськогосподарських</a:t>
            </a:r>
            <a:r>
              <a:rPr lang="ru-RU" dirty="0"/>
              <a:t> </a:t>
            </a:r>
            <a:r>
              <a:rPr lang="ru-RU" dirty="0" err="1"/>
              <a:t>виробників</a:t>
            </a:r>
            <a:r>
              <a:rPr lang="ru-RU" dirty="0"/>
              <a:t> </a:t>
            </a:r>
            <a:r>
              <a:rPr lang="ru-RU" dirty="0" err="1"/>
              <a:t>найбільший</a:t>
            </a:r>
            <a:r>
              <a:rPr lang="ru-RU" dirty="0"/>
              <a:t> </a:t>
            </a:r>
            <a:r>
              <a:rPr lang="ru-RU" dirty="0" err="1"/>
              <a:t>внесок</a:t>
            </a:r>
            <a:r>
              <a:rPr lang="ru-RU" dirty="0"/>
              <a:t> у </a:t>
            </a:r>
            <a:r>
              <a:rPr lang="ru-RU" dirty="0" err="1"/>
              <a:t>наповненні</a:t>
            </a:r>
            <a:r>
              <a:rPr lang="ru-RU" dirty="0"/>
              <a:t> бюджету за</a:t>
            </a:r>
          </a:p>
          <a:p>
            <a:r>
              <a:rPr lang="ru-RU" dirty="0"/>
              <a:t>    І </a:t>
            </a:r>
            <a:r>
              <a:rPr lang="ru-RU" dirty="0" err="1"/>
              <a:t>півріччя</a:t>
            </a:r>
            <a:r>
              <a:rPr lang="ru-RU" dirty="0"/>
              <a:t> 2018 </a:t>
            </a:r>
            <a:r>
              <a:rPr lang="ru-RU" dirty="0" err="1"/>
              <a:t>зараховано</a:t>
            </a:r>
            <a:r>
              <a:rPr lang="ru-RU" dirty="0"/>
              <a:t> 184 603,36 грн.  - «Дружба           Нова»,  СТОВ </a:t>
            </a:r>
            <a:r>
              <a:rPr lang="ru-RU" dirty="0" err="1"/>
              <a:t>Лободіно</a:t>
            </a:r>
            <a:r>
              <a:rPr lang="ru-RU" dirty="0"/>
              <a:t> – 137  734,97 грн., ТОВ «Стандарт – Агро» - 128 171,94грн..</a:t>
            </a:r>
          </a:p>
          <a:p>
            <a:r>
              <a:rPr lang="ru-RU" dirty="0"/>
              <a:t>   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фізичних</a:t>
            </a:r>
            <a:r>
              <a:rPr lang="ru-RU" dirty="0"/>
              <a:t> </a:t>
            </a:r>
            <a:r>
              <a:rPr lang="ru-RU" dirty="0" err="1"/>
              <a:t>осіб-підприємців</a:t>
            </a:r>
            <a:r>
              <a:rPr lang="ru-RU" dirty="0"/>
              <a:t> </a:t>
            </a:r>
            <a:r>
              <a:rPr lang="ru-RU" dirty="0" err="1"/>
              <a:t>найбільшими</a:t>
            </a:r>
            <a:r>
              <a:rPr lang="ru-RU" dirty="0"/>
              <a:t> </a:t>
            </a:r>
            <a:r>
              <a:rPr lang="ru-RU" dirty="0" err="1"/>
              <a:t>платниками</a:t>
            </a:r>
            <a:r>
              <a:rPr lang="ru-RU" dirty="0"/>
              <a:t> </a:t>
            </a:r>
            <a:r>
              <a:rPr lang="ru-RU" dirty="0" err="1"/>
              <a:t>податків</a:t>
            </a:r>
            <a:r>
              <a:rPr lang="ru-RU" dirty="0"/>
              <a:t> є ФОП </a:t>
            </a:r>
            <a:r>
              <a:rPr lang="ru-RU" dirty="0" err="1"/>
              <a:t>Лавріненко</a:t>
            </a:r>
            <a:r>
              <a:rPr lang="ru-RU" dirty="0"/>
              <a:t> Г.П., Стриж П.А., Скороход В.В..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20559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699</Words>
  <Application>Microsoft Office PowerPoint</Application>
  <PresentationFormat>Экран (4:3)</PresentationFormat>
  <Paragraphs>80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Аналіз виконання бюджету за 6 місяців 2018 року</vt:lpstr>
      <vt:lpstr>Структура власних доходів бюджету</vt:lpstr>
      <vt:lpstr>Структура власних доходів бюджету</vt:lpstr>
      <vt:lpstr>Рента</vt:lpstr>
      <vt:lpstr>Структура місцевих податків</vt:lpstr>
      <vt:lpstr>Структура неподаткових надходжень</vt:lpstr>
      <vt:lpstr>Структура ОТГ</vt:lpstr>
      <vt:lpstr>Структура ОТГ</vt:lpstr>
      <vt:lpstr>Проводилися ремонтні роботи доріг</vt:lpstr>
      <vt:lpstr>Створення дорожньої бригади при КП «Сергіївське»</vt:lpstr>
      <vt:lpstr>Встановлення нової водонапірної вежі в с. Сергіївка</vt:lpstr>
      <vt:lpstr>Проводилися роботи по заміні водогону в с. Розбишівка</vt:lpstr>
      <vt:lpstr>За кошти обласного конкурсу проектів розвитку територіальних громад Полтавської області було придбано навісне обладнання - косарку кущоріз та подрібнювач гілок.</vt:lpstr>
      <vt:lpstr>За кошти субвенції з державного бюджету місцевим бюджетам на формування інфраструктури об’єднаних територіальних громад було придбано фрезу дорожню та відвал для снігу.</vt:lpstr>
      <vt:lpstr>Поводження з ТПВ на території громади</vt:lpstr>
      <vt:lpstr>Завдяки відділу лісового господарства при КП «Сергіївське» всі соціальні заклади які опалюються твердим паливом забезпечені дровами на опалювальний сезон 2018-2019</vt:lpstr>
      <vt:lpstr>Підтримка народжуваності</vt:lpstr>
      <vt:lpstr>З 15 січня 2018 року в загальноосвітніх школах Сергіївської ОТГ діє Програма "Шкільне молоко". </vt:lpstr>
      <vt:lpstr>Заміна вікон на металопластикові в спортзалі Розбишівської загальноосвітньої школи І-ІІІ ступенів</vt:lpstr>
      <vt:lpstr>Триває капітальний ремонт дитячого садка в с. Качанове (за рахунок інфраструктурної субвенції)</vt:lpstr>
      <vt:lpstr>Створення Центру надання  соціальних послуг </vt:lpstr>
      <vt:lpstr>Презентация PowerPoint</vt:lpstr>
      <vt:lpstr>Виготовлено Генеральний план села Качанове і стадії розробки план села Розбишівка</vt:lpstr>
      <vt:lpstr>Виділено земельну ділянку інвестору для побудування сонячної електростанції в с. Сергіївка</vt:lpstr>
      <vt:lpstr>З 2018 року діє «Фонд підтримки підприємництва». Міні-пекарня перший інвест-проект на даний час в стадії реалізації завдяки чому буде забезпечено 6 людей роботою.</vt:lpstr>
      <vt:lpstr>Закінчився капітальний ремонт  ФаПУ в с. Качановому  </vt:lpstr>
      <vt:lpstr>Проводився ремонт в приміщенні для майбутнього ЦНАПу де для жителів громади буде надаватися  120 послуг (адміністративних, муніципальних та комунальних).</vt:lpstr>
      <vt:lpstr>Розроблено науково-технічну документацію по розчистці р. Хорол.</vt:lpstr>
      <vt:lpstr>Встановлено 13 камер відеоспостереження завдяки Гадяцькій райдержадміністрації та Гадяцькій районній раді.</vt:lpstr>
      <vt:lpstr>8 березня  «Лісапетний батальйон»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Admin</cp:lastModifiedBy>
  <cp:revision>29</cp:revision>
  <dcterms:created xsi:type="dcterms:W3CDTF">2018-08-13T05:07:10Z</dcterms:created>
  <dcterms:modified xsi:type="dcterms:W3CDTF">2018-08-14T07:24:32Z</dcterms:modified>
</cp:coreProperties>
</file>